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8"/>
  </p:notesMasterIdLst>
  <p:sldIdLst>
    <p:sldId id="347" r:id="rId3"/>
    <p:sldId id="350" r:id="rId4"/>
    <p:sldId id="296" r:id="rId5"/>
    <p:sldId id="351" r:id="rId6"/>
    <p:sldId id="352" r:id="rId7"/>
    <p:sldId id="353" r:id="rId8"/>
    <p:sldId id="354" r:id="rId9"/>
    <p:sldId id="359" r:id="rId10"/>
    <p:sldId id="345" r:id="rId11"/>
    <p:sldId id="355" r:id="rId12"/>
    <p:sldId id="356" r:id="rId13"/>
    <p:sldId id="357" r:id="rId14"/>
    <p:sldId id="358" r:id="rId15"/>
    <p:sldId id="360" r:id="rId16"/>
    <p:sldId id="34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15</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(1a-2)</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22380"/>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However, polar bears are dying out because of human activities.There are only 20,000 to 25,000 polar bears left in the world.Polar bears are having a hard time staying alive, and their numbers are getting smaller because there is less sea ice.They mostly live on sea ice, not land ice, and this loss of sea ice is caused by global warming (</a:t>
            </a:r>
            <a:r>
              <a:rPr lang="zh-CN" altLang="zh-CN" sz="2800">
                <a:solidFill>
                  <a:srgbClr val="000000"/>
                </a:solidFill>
                <a:latin typeface="Times New Roman" panose="02020603050405020304" pitchFamily="18" charset="0"/>
                <a:cs typeface="Times New Roman" panose="02020603050405020304" pitchFamily="18" charset="0"/>
              </a:rPr>
              <a:t>全球变暖</a:t>
            </a:r>
            <a:r>
              <a:rPr lang="en-US" altLang="zh-CN" sz="2800">
                <a:solidFill>
                  <a:srgbClr val="000000"/>
                </a:solidFill>
                <a:latin typeface="Times New Roman" panose="02020603050405020304" pitchFamily="18" charset="0"/>
                <a:cs typeface="Times New Roman" panose="02020603050405020304" pitchFamily="18" charset="0"/>
              </a:rPr>
              <a:t>).Besides that, polar bears face other problems, such as pollution (</a:t>
            </a:r>
            <a:r>
              <a:rPr lang="zh-CN" altLang="zh-CN" sz="2800">
                <a:solidFill>
                  <a:srgbClr val="000000"/>
                </a:solidFill>
                <a:latin typeface="Times New Roman" panose="02020603050405020304" pitchFamily="18" charset="0"/>
                <a:cs typeface="Times New Roman" panose="02020603050405020304" pitchFamily="18" charset="0"/>
              </a:rPr>
              <a:t>污染</a:t>
            </a:r>
            <a:r>
              <a:rPr lang="en-US" altLang="zh-CN" sz="2800">
                <a:solidFill>
                  <a:srgbClr val="000000"/>
                </a:solidFill>
                <a:latin typeface="Times New Roman" panose="02020603050405020304" pitchFamily="18" charset="0"/>
                <a:cs typeface="Times New Roman" panose="02020603050405020304" pitchFamily="18" charset="0"/>
              </a:rPr>
              <a:t>) and hunting.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While some people may not care, many others are working to protect tigers, fight for giant pandas, and save polar bears.Join them and help make the world a better place for these beautiful and lovely animals.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73243"/>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 do polar bears have?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 good sense of touch.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 good sense of smell.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 good sense of hearing.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.According to the passage, what problems are polar bears facing?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A.Pollution and global warming.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B.Not having enough sleep.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C.Not having enough food</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622359" y="845161"/>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10026566" y="3083253"/>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532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 can we learn from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A.Polar bears have white fur.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B.It’s easier for polar bears to find food at night in summer.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C.Polar bears can have more than three babies at a time.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is the main idea of this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A.To let people know why polar bears are in danger.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B.To show the number of polar bears is getting smaller.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C.To talk about polar bears and ask people to protect them.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096000" y="88458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6229564" y="307556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2297"/>
            <a:ext cx="11430000" cy="6438557"/>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二、阅读还原</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zh-CN" altLang="zh-CN" sz="2600">
                <a:solidFill>
                  <a:srgbClr val="000000"/>
                </a:solidFill>
                <a:latin typeface="Times New Roman" panose="02020603050405020304" pitchFamily="18" charset="0"/>
                <a:cs typeface="Times New Roman" panose="02020603050405020304" pitchFamily="18" charset="0"/>
              </a:rPr>
              <a:t>阅读下面短文</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根据语篇内容</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Plants are very important because they give us things we need to live and help protect our world.</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First, plants give us air and food.</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Without plants, we cannot live!</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Many animals eat plants too, so plants start most food chains (</a:t>
            </a:r>
            <a:r>
              <a:rPr lang="zh-CN" altLang="zh-CN" sz="2600">
                <a:solidFill>
                  <a:srgbClr val="000000"/>
                </a:solidFill>
                <a:latin typeface="Times New Roman" panose="02020603050405020304" pitchFamily="18" charset="0"/>
                <a:cs typeface="Times New Roman" panose="02020603050405020304" pitchFamily="18" charset="0"/>
              </a:rPr>
              <a:t>食物链</a:t>
            </a:r>
            <a:r>
              <a:rPr lang="en-US" altLang="zh-CN" sz="2600">
                <a:solidFill>
                  <a:srgbClr val="000000"/>
                </a:solidFill>
                <a:latin typeface="Times New Roman" panose="02020603050405020304" pitchFamily="18" charset="0"/>
                <a:cs typeface="Times New Roman" panose="02020603050405020304" pitchFamily="18" charset="0"/>
              </a:rPr>
              <a:t>).If there were no plants, animals would have no food.</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They give us useful things:wood for houses and paper for books.We also get cotton from plants to make clothes.Some plants make medicine to help sick people.</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Their roots hold soil to stop floods and keep soil healthy.Plants give homes to birds and insects.Even the honey we eat comes from bees that need flowers!</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14000"/>
              </a:lnSpc>
              <a:spcAft>
                <a:spcPts val="0"/>
              </a:spcAft>
              <a:tabLst>
                <a:tab pos="1188085" algn="l"/>
                <a:tab pos="2163445" algn="l"/>
                <a:tab pos="3142615" algn="l"/>
                <a:tab pos="4190365" algn="l"/>
              </a:tabLst>
            </a:pP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48310"/>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A.Plants can make the weather cooler in summer.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B.That’s why we need plants to live and should protect them every 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C.Second, plants help us in other ways.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D.They make oxygen—the air we breathe.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E.Plants also protect the earth.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F.Plants also give us food like rice, vegetables, and fruit.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657526"/>
            <a:ext cx="2074607"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DFCEB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1667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5387"/>
            <a:ext cx="71064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一、根据画线部分的发音将以下单词分类</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737873"/>
            <a:ext cx="11430000" cy="1152367"/>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gl</a:t>
            </a:r>
            <a:r>
              <a:rPr lang="en-US" altLang="zh-CN" sz="2800">
                <a:solidFill>
                  <a:srgbClr val="000000"/>
                </a:solidFill>
                <a:latin typeface="Times New Roman" panose="02020603050405020304" pitchFamily="18" charset="0"/>
                <a:cs typeface="Times New Roman" panose="02020603050405020304" pitchFamily="18" charset="0"/>
              </a:rPr>
              <a:t>ad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cr</a:t>
            </a:r>
            <a:r>
              <a:rPr lang="en-US" altLang="zh-CN" sz="2800">
                <a:solidFill>
                  <a:srgbClr val="000000"/>
                </a:solidFill>
                <a:latin typeface="Times New Roman" panose="02020603050405020304" pitchFamily="18" charset="0"/>
                <a:cs typeface="Times New Roman" panose="02020603050405020304" pitchFamily="18" charset="0"/>
              </a:rPr>
              <a:t>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br</a:t>
            </a:r>
            <a:r>
              <a:rPr lang="en-US" altLang="zh-CN" sz="2800">
                <a:solidFill>
                  <a:srgbClr val="000000"/>
                </a:solidFill>
                <a:latin typeface="Times New Roman" panose="02020603050405020304" pitchFamily="18" charset="0"/>
                <a:cs typeface="Times New Roman" panose="02020603050405020304" pitchFamily="18" charset="0"/>
              </a:rPr>
              <a:t>ead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bl</a:t>
            </a:r>
            <a:r>
              <a:rPr lang="en-US" altLang="zh-CN" sz="2800">
                <a:solidFill>
                  <a:srgbClr val="000000"/>
                </a:solidFill>
                <a:latin typeface="Times New Roman" panose="02020603050405020304" pitchFamily="18" charset="0"/>
                <a:cs typeface="Times New Roman" panose="02020603050405020304" pitchFamily="18" charset="0"/>
              </a:rPr>
              <a:t>ack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cl</a:t>
            </a:r>
            <a:r>
              <a:rPr lang="en-US" altLang="zh-CN" sz="2800">
                <a:solidFill>
                  <a:srgbClr val="000000"/>
                </a:solidFill>
                <a:latin typeface="Times New Roman" panose="02020603050405020304" pitchFamily="18" charset="0"/>
                <a:cs typeface="Times New Roman" panose="02020603050405020304" pitchFamily="18" charset="0"/>
              </a:rPr>
              <a:t>imb</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gr</a:t>
            </a:r>
            <a:r>
              <a:rPr lang="en-US" altLang="zh-CN" sz="2800">
                <a:solidFill>
                  <a:srgbClr val="000000"/>
                </a:solidFill>
                <a:latin typeface="Times New Roman" panose="02020603050405020304" pitchFamily="18" charset="0"/>
                <a:cs typeface="Times New Roman" panose="02020603050405020304" pitchFamily="18" charset="0"/>
              </a:rPr>
              <a:t>ow</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j</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oi</a:t>
            </a:r>
            <a:r>
              <a:rPr lang="en-US" altLang="zh-CN" sz="2800">
                <a:solidFill>
                  <a:srgbClr val="000000"/>
                </a:solidFill>
                <a:latin typeface="Times New Roman" panose="02020603050405020304" pitchFamily="18" charset="0"/>
                <a:cs typeface="Times New Roman" panose="02020603050405020304" pitchFamily="18" charset="0"/>
              </a:rPr>
              <a:t>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a:t>
            </a:r>
            <a:r>
              <a:rPr lang="en-US" altLang="zh-CN" sz="2800">
                <a:solidFill>
                  <a:srgbClr val="000000"/>
                </a:solidFill>
                <a:latin typeface="Times New Roman" panose="02020603050405020304" pitchFamily="18" charset="0"/>
                <a:cs typeface="Times New Roman" panose="02020603050405020304" pitchFamily="18" charset="0"/>
              </a:rPr>
              <a:t>ce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bl</a:t>
            </a:r>
            <a:r>
              <a:rPr lang="en-US" altLang="zh-CN" sz="2800">
                <a:solidFill>
                  <a:srgbClr val="000000"/>
                </a:solidFill>
                <a:latin typeface="Times New Roman" panose="02020603050405020304" pitchFamily="18" charset="0"/>
                <a:cs typeface="Times New Roman" panose="02020603050405020304" pitchFamily="18" charset="0"/>
              </a:rPr>
              <a:t>ue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cl</a:t>
            </a:r>
            <a:r>
              <a:rPr lang="en-US" altLang="zh-CN" sz="2800">
                <a:solidFill>
                  <a:srgbClr val="000000"/>
                </a:solidFill>
                <a:latin typeface="Times New Roman" panose="02020603050405020304" pitchFamily="18" charset="0"/>
                <a:cs typeface="Times New Roman" panose="02020603050405020304" pitchFamily="18" charset="0"/>
              </a:rPr>
              <a:t>ock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oi</a:t>
            </a:r>
            <a:r>
              <a:rPr lang="en-US" altLang="zh-CN" sz="2800">
                <a:solidFill>
                  <a:srgbClr val="000000"/>
                </a:solidFill>
                <a:latin typeface="Times New Roman" panose="02020603050405020304" pitchFamily="18" charset="0"/>
                <a:cs typeface="Times New Roman" panose="02020603050405020304" pitchFamily="18" charset="0"/>
              </a:rPr>
              <a:t>ce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gr</a:t>
            </a:r>
            <a:r>
              <a:rPr lang="en-US" altLang="zh-CN" sz="2800">
                <a:solidFill>
                  <a:srgbClr val="000000"/>
                </a:solidFill>
                <a:latin typeface="Times New Roman" panose="02020603050405020304" pitchFamily="18" charset="0"/>
                <a:cs typeface="Times New Roman" panose="02020603050405020304" pitchFamily="18" charset="0"/>
              </a:rPr>
              <a:t>ass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cr</a:t>
            </a:r>
            <a:r>
              <a:rPr lang="en-US" altLang="zh-CN" sz="2800">
                <a:solidFill>
                  <a:srgbClr val="000000"/>
                </a:solidFill>
                <a:latin typeface="Times New Roman" panose="02020603050405020304" pitchFamily="18" charset="0"/>
                <a:cs typeface="Times New Roman" panose="02020603050405020304" pitchFamily="18" charset="0"/>
              </a:rPr>
              <a:t>eam</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igh</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gl</a:t>
            </a:r>
            <a:r>
              <a:rPr lang="en-US" altLang="zh-CN" sz="2800">
                <a:solidFill>
                  <a:srgbClr val="000000"/>
                </a:solidFill>
                <a:latin typeface="Times New Roman" panose="02020603050405020304" pitchFamily="18" charset="0"/>
                <a:cs typeface="Times New Roman" panose="02020603050405020304" pitchFamily="18" charset="0"/>
              </a:rPr>
              <a:t>obe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br</a:t>
            </a:r>
            <a:r>
              <a:rPr lang="en-US" altLang="zh-CN" sz="2800">
                <a:solidFill>
                  <a:srgbClr val="000000"/>
                </a:solidFill>
                <a:latin typeface="Times New Roman" panose="02020603050405020304" pitchFamily="18" charset="0"/>
                <a:cs typeface="Times New Roman" panose="02020603050405020304" pitchFamily="18" charset="0"/>
              </a:rPr>
              <a:t>own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al</a:t>
            </a:r>
            <a:r>
              <a:rPr lang="en-US" altLang="zh-CN" sz="2800">
                <a:solidFill>
                  <a:srgbClr val="000000"/>
                </a:solidFill>
                <a:latin typeface="Times New Roman" panose="02020603050405020304" pitchFamily="18" charset="0"/>
                <a:cs typeface="Times New Roman" panose="02020603050405020304" pitchFamily="18" charset="0"/>
              </a:rPr>
              <a:t>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982706"/>
            <a:ext cx="5384800" cy="2893100"/>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./eI/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ɔ</a:t>
            </a:r>
            <a:r>
              <a:rPr lang="en-US" altLang="zh-CN" sz="2800">
                <a:solidFill>
                  <a:srgbClr val="000000"/>
                </a:solidFill>
                <a:latin typeface="Times New Roman" panose="02020603050405020304" pitchFamily="18" charset="0"/>
                <a:cs typeface="Times New Roman" panose="02020603050405020304" pitchFamily="18" charset="0"/>
              </a:rPr>
              <a:t>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./bl/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./kl/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6541413" y="2982706"/>
            <a:ext cx="5791200" cy="233294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latin typeface="Times New Roman" panose="02020603050405020304" pitchFamily="18" charset="0"/>
                <a:cs typeface="Times New Roman" panose="02020603050405020304" pitchFamily="18" charset="0"/>
              </a:rPr>
              <a:t>ɡ</a:t>
            </a:r>
            <a:r>
              <a:rPr lang="en-US" altLang="zh-CN" sz="2800">
                <a:solidFill>
                  <a:srgbClr val="000000"/>
                </a:solidFill>
                <a:latin typeface="Times New Roman" panose="02020603050405020304" pitchFamily="18" charset="0"/>
                <a:cs typeface="Times New Roman" panose="02020603050405020304" pitchFamily="18" charset="0"/>
              </a:rPr>
              <a:t>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./br/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./kr/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latin typeface="Times New Roman" panose="02020603050405020304" pitchFamily="18" charset="0"/>
                <a:cs typeface="Times New Roman" panose="02020603050405020304" pitchFamily="18" charset="0"/>
              </a:rPr>
              <a:t>ɡ</a:t>
            </a:r>
            <a:r>
              <a:rPr lang="en-US" altLang="zh-CN" sz="2800">
                <a:solidFill>
                  <a:srgbClr val="000000"/>
                </a:solidFill>
                <a:latin typeface="Times New Roman" panose="02020603050405020304" pitchFamily="18" charset="0"/>
                <a:cs typeface="Times New Roman" panose="02020603050405020304" pitchFamily="18" charset="0"/>
              </a:rPr>
              <a:t>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cxnSp>
        <p:nvCxnSpPr>
          <p:cNvPr id="14" name="直接连接符 13"/>
          <p:cNvCxnSpPr/>
          <p:nvPr/>
        </p:nvCxnSpPr>
        <p:spPr>
          <a:xfrm>
            <a:off x="6096000" y="3203966"/>
            <a:ext cx="0" cy="254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p:cNvSpPr>
            <a:spLocks noChangeAspect="1"/>
          </p:cNvSpPr>
          <p:nvPr/>
        </p:nvSpPr>
        <p:spPr>
          <a:xfrm>
            <a:off x="1418776" y="2949496"/>
            <a:ext cx="197682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stay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whale</a:t>
            </a:r>
            <a:endParaRPr lang="zh-CN" altLang="en-US" sz="2800"/>
          </a:p>
        </p:txBody>
      </p:sp>
      <p:sp>
        <p:nvSpPr>
          <p:cNvPr id="19" name="矩形 18"/>
          <p:cNvSpPr>
            <a:spLocks noChangeAspect="1"/>
          </p:cNvSpPr>
          <p:nvPr/>
        </p:nvSpPr>
        <p:spPr>
          <a:xfrm>
            <a:off x="1418776" y="3522997"/>
            <a:ext cx="187743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mice</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high</a:t>
            </a:r>
            <a:endParaRPr lang="zh-CN" altLang="en-US" sz="2800"/>
          </a:p>
        </p:txBody>
      </p:sp>
      <p:sp>
        <p:nvSpPr>
          <p:cNvPr id="20" name="矩形 19"/>
          <p:cNvSpPr>
            <a:spLocks noChangeAspect="1"/>
          </p:cNvSpPr>
          <p:nvPr/>
        </p:nvSpPr>
        <p:spPr>
          <a:xfrm>
            <a:off x="1418776" y="4060087"/>
            <a:ext cx="203613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join</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choice</a:t>
            </a:r>
            <a:endParaRPr lang="zh-CN" altLang="en-US" sz="2800"/>
          </a:p>
        </p:txBody>
      </p:sp>
      <p:sp>
        <p:nvSpPr>
          <p:cNvPr id="21" name="矩形 20"/>
          <p:cNvSpPr>
            <a:spLocks noChangeAspect="1"/>
          </p:cNvSpPr>
          <p:nvPr/>
        </p:nvSpPr>
        <p:spPr>
          <a:xfrm>
            <a:off x="1418776" y="4597177"/>
            <a:ext cx="1936749"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black</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blue</a:t>
            </a:r>
            <a:endParaRPr lang="zh-CN" altLang="en-US" sz="2800"/>
          </a:p>
        </p:txBody>
      </p:sp>
      <p:sp>
        <p:nvSpPr>
          <p:cNvPr id="22" name="矩形 21"/>
          <p:cNvSpPr>
            <a:spLocks noChangeAspect="1"/>
          </p:cNvSpPr>
          <p:nvPr/>
        </p:nvSpPr>
        <p:spPr>
          <a:xfrm>
            <a:off x="1418775" y="5194947"/>
            <a:ext cx="3060757" cy="609398"/>
          </a:xfrm>
          <a:prstGeom prst="rect">
            <a:avLst/>
          </a:prstGeom>
        </p:spPr>
        <p:txBody>
          <a:bodyPr wrap="square">
            <a:spAutoFit/>
          </a:bodyPr>
          <a:lstStyle/>
          <a:p>
            <a:pPr>
              <a:lnSpc>
                <a:spcPct val="120000"/>
              </a:lnSpc>
            </a:pPr>
            <a:r>
              <a:rPr lang="en-US" altLang="zh-CN" sz="2800" smtClean="0">
                <a:solidFill>
                  <a:srgbClr val="FF0000"/>
                </a:solidFill>
                <a:latin typeface="Times New Roman" panose="02020603050405020304" pitchFamily="18" charset="0"/>
              </a:rPr>
              <a:t>climb    clock</a:t>
            </a:r>
            <a:r>
              <a:rPr lang="zh-CN" altLang="en-US" sz="2800">
                <a:solidFill>
                  <a:srgbClr val="FF0000"/>
                </a:solidFill>
                <a:latin typeface="Times New Roman" panose="02020603050405020304" pitchFamily="18" charset="0"/>
              </a:rPr>
              <a:t>　</a:t>
            </a:r>
          </a:p>
        </p:txBody>
      </p:sp>
      <p:sp>
        <p:nvSpPr>
          <p:cNvPr id="23" name="矩形 22"/>
          <p:cNvSpPr>
            <a:spLocks noChangeAspect="1"/>
          </p:cNvSpPr>
          <p:nvPr/>
        </p:nvSpPr>
        <p:spPr>
          <a:xfrm>
            <a:off x="7544550" y="2951884"/>
            <a:ext cx="195758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glad</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globe</a:t>
            </a:r>
            <a:endParaRPr lang="zh-CN" altLang="en-US" sz="2800"/>
          </a:p>
        </p:txBody>
      </p:sp>
      <p:sp>
        <p:nvSpPr>
          <p:cNvPr id="24" name="矩形 23"/>
          <p:cNvSpPr>
            <a:spLocks noChangeAspect="1"/>
          </p:cNvSpPr>
          <p:nvPr/>
        </p:nvSpPr>
        <p:spPr>
          <a:xfrm>
            <a:off x="7544550" y="3543539"/>
            <a:ext cx="225895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bread</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brown</a:t>
            </a:r>
            <a:endParaRPr lang="zh-CN" altLang="en-US" sz="2800"/>
          </a:p>
        </p:txBody>
      </p:sp>
      <p:sp>
        <p:nvSpPr>
          <p:cNvPr id="25" name="矩形 24"/>
          <p:cNvSpPr>
            <a:spLocks noChangeAspect="1"/>
          </p:cNvSpPr>
          <p:nvPr/>
        </p:nvSpPr>
        <p:spPr>
          <a:xfrm>
            <a:off x="7544550" y="4097744"/>
            <a:ext cx="187743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cry</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cream</a:t>
            </a:r>
            <a:endParaRPr lang="zh-CN" altLang="en-US" sz="2800"/>
          </a:p>
        </p:txBody>
      </p:sp>
      <p:sp>
        <p:nvSpPr>
          <p:cNvPr id="26" name="矩形 25"/>
          <p:cNvSpPr>
            <a:spLocks noChangeAspect="1"/>
          </p:cNvSpPr>
          <p:nvPr/>
        </p:nvSpPr>
        <p:spPr>
          <a:xfrm>
            <a:off x="7585649" y="4609002"/>
            <a:ext cx="202010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grow</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grass</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randombar(horizontal)">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randombar(horizontal)">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randombar(horizontal)">
                                      <p:cBhvr>
                                        <p:cTn id="40" dur="500"/>
                                        <p:tgtEl>
                                          <p:spTgt spid="23"/>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randombar(horizont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randombar(horizontal)">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382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the fastest land animal in the world.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trees in California are some of the tallest trees on earth.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.In the damp forest, you can find many kinds of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苔藓</a:t>
            </a:r>
            <a:r>
              <a:rPr lang="en-US" altLang="zh-CN" sz="2800">
                <a:solidFill>
                  <a:srgbClr val="000000"/>
                </a:solidFill>
                <a:latin typeface="Times New Roman" panose="02020603050405020304" pitchFamily="18" charset="0"/>
                <a:cs typeface="Times New Roman" panose="02020603050405020304" pitchFamily="18" charset="0"/>
              </a:rPr>
              <a:t>) growing on the rocks.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largest and heaviest animal in the world?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the blue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w</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think it is the most beautiful animal in the world.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completely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with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870839" y="1192615"/>
            <a:ext cx="127791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cheetah</a:t>
            </a:r>
            <a:endParaRPr lang="zh-CN" altLang="en-US" sz="2800"/>
          </a:p>
        </p:txBody>
      </p:sp>
      <p:sp>
        <p:nvSpPr>
          <p:cNvPr id="4" name="矩形 3"/>
          <p:cNvSpPr>
            <a:spLocks noChangeAspect="1"/>
          </p:cNvSpPr>
          <p:nvPr/>
        </p:nvSpPr>
        <p:spPr>
          <a:xfrm>
            <a:off x="1644807" y="1765208"/>
            <a:ext cx="180049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redwood</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7942865" y="2333120"/>
            <a:ext cx="9220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moss</a:t>
            </a:r>
            <a:endParaRPr lang="zh-CN" altLang="en-US" sz="2800"/>
          </a:p>
        </p:txBody>
      </p:sp>
      <p:sp>
        <p:nvSpPr>
          <p:cNvPr id="6" name="矩形 5"/>
          <p:cNvSpPr>
            <a:spLocks noChangeAspect="1"/>
          </p:cNvSpPr>
          <p:nvPr/>
        </p:nvSpPr>
        <p:spPr>
          <a:xfrm>
            <a:off x="2984276" y="3976985"/>
            <a:ext cx="104067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whale</a:t>
            </a:r>
            <a:endParaRPr lang="zh-CN" altLang="en-US" sz="2800"/>
          </a:p>
        </p:txBody>
      </p:sp>
      <p:sp>
        <p:nvSpPr>
          <p:cNvPr id="7" name="矩形 6"/>
          <p:cNvSpPr>
            <a:spLocks noChangeAspect="1"/>
          </p:cNvSpPr>
          <p:nvPr/>
        </p:nvSpPr>
        <p:spPr>
          <a:xfrm>
            <a:off x="2965040" y="5086615"/>
            <a:ext cx="9605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agree</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杰克是班里最勤奋的学生。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Jack is 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 </a:t>
            </a:r>
            <a:r>
              <a:rPr lang="en-US" altLang="zh-CN" sz="2800" smtClean="0">
                <a:solidFill>
                  <a:srgbClr val="000000"/>
                </a:solidFill>
                <a:latin typeface="Times New Roman" panose="02020603050405020304" pitchFamily="18" charset="0"/>
                <a:cs typeface="Times New Roman" panose="02020603050405020304" pitchFamily="18" charset="0"/>
              </a:rPr>
              <a:t>student </a:t>
            </a:r>
            <a:r>
              <a:rPr lang="en-US" altLang="zh-CN" sz="2800">
                <a:solidFill>
                  <a:srgbClr val="000000"/>
                </a:solidFill>
                <a:latin typeface="Times New Roman" panose="02020603050405020304" pitchFamily="18" charset="0"/>
                <a:cs typeface="Times New Roman" panose="02020603050405020304" pitchFamily="18" charset="0"/>
              </a:rPr>
              <a:t>in the class.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我们镇上最高的建筑是新图书馆。</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our town is the new library.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我们家里最年长的人是我的奶奶。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our family is my grandmother.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花园里最美丽的花是玫瑰。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flower </a:t>
            </a:r>
            <a:r>
              <a:rPr lang="en-US" altLang="zh-CN" sz="2800">
                <a:solidFill>
                  <a:srgbClr val="000000"/>
                </a:solidFill>
                <a:latin typeface="Times New Roman" panose="02020603050405020304" pitchFamily="18" charset="0"/>
                <a:cs typeface="Times New Roman" panose="02020603050405020304" pitchFamily="18" charset="0"/>
              </a:rPr>
              <a:t>in the garden is the rose.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篮子里最重的水果是西瓜。</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the basket is the watermelon.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191820" y="1352159"/>
            <a:ext cx="364555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most </a:t>
            </a:r>
            <a:r>
              <a:rPr lang="en-US" altLang="zh-CN" sz="2800" smtClean="0">
                <a:solidFill>
                  <a:srgbClr val="FF0000"/>
                </a:solidFill>
                <a:latin typeface="Times New Roman" panose="02020603050405020304" pitchFamily="18" charset="0"/>
              </a:rPr>
              <a:t>        hard-working</a:t>
            </a:r>
            <a:endParaRPr lang="zh-CN" altLang="en-US" sz="2800"/>
          </a:p>
        </p:txBody>
      </p:sp>
      <p:sp>
        <p:nvSpPr>
          <p:cNvPr id="4" name="矩形 3"/>
          <p:cNvSpPr>
            <a:spLocks noChangeAspect="1"/>
          </p:cNvSpPr>
          <p:nvPr/>
        </p:nvSpPr>
        <p:spPr>
          <a:xfrm>
            <a:off x="1287694" y="2472042"/>
            <a:ext cx="304282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tallest </a:t>
            </a:r>
            <a:r>
              <a:rPr lang="en-US" altLang="zh-CN" sz="2800" smtClean="0">
                <a:solidFill>
                  <a:srgbClr val="FF0000"/>
                </a:solidFill>
                <a:latin typeface="Times New Roman" panose="02020603050405020304" pitchFamily="18" charset="0"/>
              </a:rPr>
              <a:t>        building</a:t>
            </a:r>
            <a:endParaRPr lang="zh-CN" altLang="en-US" sz="2800"/>
          </a:p>
        </p:txBody>
      </p:sp>
      <p:sp>
        <p:nvSpPr>
          <p:cNvPr id="5" name="矩形 4"/>
          <p:cNvSpPr>
            <a:spLocks noChangeAspect="1"/>
          </p:cNvSpPr>
          <p:nvPr/>
        </p:nvSpPr>
        <p:spPr>
          <a:xfrm>
            <a:off x="1287694" y="3581651"/>
            <a:ext cx="289534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oldest </a:t>
            </a:r>
            <a:r>
              <a:rPr lang="en-US" altLang="zh-CN" sz="2800" smtClean="0">
                <a:solidFill>
                  <a:srgbClr val="FF0000"/>
                </a:solidFill>
                <a:latin typeface="Times New Roman" panose="02020603050405020304" pitchFamily="18" charset="0"/>
              </a:rPr>
              <a:t>         person</a:t>
            </a:r>
            <a:endParaRPr lang="zh-CN" altLang="en-US" sz="2800"/>
          </a:p>
        </p:txBody>
      </p:sp>
      <p:sp>
        <p:nvSpPr>
          <p:cNvPr id="6" name="矩形 5"/>
          <p:cNvSpPr>
            <a:spLocks noChangeAspect="1"/>
          </p:cNvSpPr>
          <p:nvPr/>
        </p:nvSpPr>
        <p:spPr>
          <a:xfrm>
            <a:off x="1435171" y="4691260"/>
            <a:ext cx="287450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most </a:t>
            </a:r>
            <a:r>
              <a:rPr lang="en-US" altLang="zh-CN" sz="2800" smtClean="0">
                <a:solidFill>
                  <a:srgbClr val="FF0000"/>
                </a:solidFill>
                <a:latin typeface="Times New Roman" panose="02020603050405020304" pitchFamily="18" charset="0"/>
              </a:rPr>
              <a:t>       beautiful</a:t>
            </a:r>
            <a:endParaRPr lang="zh-CN" altLang="en-US" sz="2800"/>
          </a:p>
        </p:txBody>
      </p:sp>
      <p:sp>
        <p:nvSpPr>
          <p:cNvPr id="7" name="矩形 6"/>
          <p:cNvSpPr>
            <a:spLocks noChangeAspect="1"/>
          </p:cNvSpPr>
          <p:nvPr/>
        </p:nvSpPr>
        <p:spPr>
          <a:xfrm>
            <a:off x="1140090" y="5807113"/>
            <a:ext cx="278473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heaviest </a:t>
            </a:r>
            <a:r>
              <a:rPr lang="en-US" altLang="zh-CN" sz="2800" smtClean="0">
                <a:solidFill>
                  <a:srgbClr val="FF0000"/>
                </a:solidFill>
                <a:latin typeface="Times New Roman" panose="02020603050405020304" pitchFamily="18" charset="0"/>
              </a:rPr>
              <a:t>        fruit</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5550"/>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阅读下面的对话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根据上下文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使句意完整、符合逻辑。</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其中有两项为多余选项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E=Emma</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Y=Yaming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E:Hi, Yaming.</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Y:Hi, Emma.I’m starting a test on animals and plants.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E:Sounds fun.Let’s take it together.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Y:OK.First question.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E:It’s the blue whale, right?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Y:Right.It’s also the heaviest animal on earth.Next question.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E:Oh wait!I just read about it.The cheetah runs the fastest</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67557"/>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Y:Right again!Now let’s answer the questions about plants.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E:Hmm, I’m not sure.Do you have any idea?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Y:Well, I think moss is one of the oldest plants.It appeared on earth around 470 million years ago...Oh,look here.I’m correct!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E:Interesting!Let’s go 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E:The redwood tree, right?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Y:Yes!I hope I can see some someday.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46033"/>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A.Which kind of tree is the tallest in the world?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B.What is the oldest plant in the world?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C.What’s the largest animal in the world?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D.Which animal runs the fastest?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E.What are you doing?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F.What is the deepest sea in the world?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G.What is the highest mountain in the world?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159063"/>
            <a:ext cx="2114105"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ECDBA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79508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027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 you think of the color white when someone talks about a polar bear?In fact, polar bear fur is clear (</a:t>
            </a:r>
            <a:r>
              <a:rPr lang="zh-CN" altLang="zh-CN" sz="2800">
                <a:solidFill>
                  <a:srgbClr val="000000"/>
                </a:solidFill>
                <a:latin typeface="Times New Roman" panose="02020603050405020304" pitchFamily="18" charset="0"/>
                <a:cs typeface="Times New Roman" panose="02020603050405020304" pitchFamily="18" charset="0"/>
              </a:rPr>
              <a:t>透明的</a:t>
            </a:r>
            <a:r>
              <a:rPr lang="en-US" altLang="zh-CN" sz="2800">
                <a:solidFill>
                  <a:srgbClr val="000000"/>
                </a:solidFill>
                <a:latin typeface="Times New Roman" panose="02020603050405020304" pitchFamily="18" charset="0"/>
                <a:cs typeface="Times New Roman" panose="02020603050405020304" pitchFamily="18" charset="0"/>
              </a:rPr>
              <a:t>), not white!The sunlight bounces off (</a:t>
            </a:r>
            <a:r>
              <a:rPr lang="zh-CN" altLang="zh-CN" sz="2800">
                <a:solidFill>
                  <a:srgbClr val="000000"/>
                </a:solidFill>
                <a:latin typeface="Times New Roman" panose="02020603050405020304" pitchFamily="18" charset="0"/>
                <a:cs typeface="Times New Roman" panose="02020603050405020304" pitchFamily="18" charset="0"/>
              </a:rPr>
              <a:t>反弹</a:t>
            </a:r>
            <a:r>
              <a:rPr lang="en-US" altLang="zh-CN" sz="2800">
                <a:solidFill>
                  <a:srgbClr val="000000"/>
                </a:solidFill>
                <a:latin typeface="Times New Roman" panose="02020603050405020304" pitchFamily="18" charset="0"/>
                <a:cs typeface="Times New Roman" panose="02020603050405020304" pitchFamily="18" charset="0"/>
              </a:rPr>
              <a:t>) it and makes it look white, especially on ice.Polar bears have an excellent sense of smell, which helps them find food.During the summer, they tend to sleep more because food is easier to find at night.Usually, after a meal, polar bears take a short nap.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polar bear can have 2-3 babies at a time.They stay with their mothers until they are about two and a half years old.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502</TotalTime>
  <Words>837</Words>
  <Application>Microsoft Office PowerPoint</Application>
  <PresentationFormat>宽屏</PresentationFormat>
  <Paragraphs>122</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73</cp:revision>
  <dcterms:created xsi:type="dcterms:W3CDTF">2021-07-19T03:09:34Z</dcterms:created>
  <dcterms:modified xsi:type="dcterms:W3CDTF">2025-09-15T06:19:06Z</dcterms:modified>
</cp:coreProperties>
</file>